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62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3E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1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4010932168508388E-2"/>
          <c:y val="3.6797088683881138E-2"/>
          <c:w val="0.93227160959257194"/>
          <c:h val="0.8662593085834938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開始時間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工作表1!$A$2:$A$7</c:f>
              <c:strCache>
                <c:ptCount val="6"/>
                <c:pt idx="0">
                  <c:v>起始階段</c:v>
                </c:pt>
                <c:pt idx="1">
                  <c:v>收集需求</c:v>
                </c:pt>
                <c:pt idx="2">
                  <c:v>規劃階段</c:v>
                </c:pt>
                <c:pt idx="3">
                  <c:v>執行階段</c:v>
                </c:pt>
                <c:pt idx="4">
                  <c:v>測試階段</c:v>
                </c:pt>
                <c:pt idx="5">
                  <c:v>結案</c:v>
                </c:pt>
              </c:strCache>
            </c:strRef>
          </c:cat>
          <c:val>
            <c:numRef>
              <c:f>工作表1!$B$2:$B$7</c:f>
              <c:numCache>
                <c:formatCode>m/d/yyyy</c:formatCode>
                <c:ptCount val="6"/>
                <c:pt idx="0">
                  <c:v>43468</c:v>
                </c:pt>
                <c:pt idx="1">
                  <c:v>43501</c:v>
                </c:pt>
                <c:pt idx="2">
                  <c:v>43560</c:v>
                </c:pt>
                <c:pt idx="3">
                  <c:v>43587</c:v>
                </c:pt>
                <c:pt idx="4">
                  <c:v>43711</c:v>
                </c:pt>
                <c:pt idx="5">
                  <c:v>43789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2A-425C-8D1A-7B6543F6FBDE}"/>
            </c:ext>
          </c:extLst>
        </c:ser>
        <c:ser>
          <c:idx val="3"/>
          <c:order val="1"/>
          <c:tx>
            <c:strRef>
              <c:f>工作表1!$D$1</c:f>
              <c:strCache>
                <c:ptCount val="1"/>
                <c:pt idx="0">
                  <c:v>任務工期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72A-425C-8D1A-7B6543F6FBDE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72A-425C-8D1A-7B6543F6FBD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72A-425C-8D1A-7B6543F6FBDE}"/>
              </c:ext>
            </c:extLst>
          </c:dPt>
          <c:dPt>
            <c:idx val="4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72A-425C-8D1A-7B6543F6FBDE}"/>
              </c:ext>
            </c:extLst>
          </c:dPt>
          <c:dPt>
            <c:idx val="5"/>
            <c:invertIfNegative val="0"/>
            <c:bubble3D val="0"/>
            <c:spPr>
              <a:solidFill>
                <a:srgbClr val="E7B19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472A-425C-8D1A-7B6543F6FBD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56DDF917-6DEE-4FD9-B84B-1617D4DA957F}" type="CELLRANGE">
                      <a:rPr lang="zh-TW" altLang="en-US"/>
                      <a:pPr/>
                      <a:t>[CELLRANGE]</a:t>
                    </a:fld>
                    <a:endParaRPr lang="zh-TW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472A-425C-8D1A-7B6543F6FBD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B310C8A-08EA-45C8-B3DF-550361E2B529}" type="CELLRANGE">
                      <a:rPr lang="zh-TW" altLang="en-US"/>
                      <a:pPr/>
                      <a:t>[CELLRANGE]</a:t>
                    </a:fld>
                    <a:endParaRPr lang="zh-TW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472A-425C-8D1A-7B6543F6FBD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275B28C0-6635-481C-9847-1D694D112685}" type="CELLRANGE">
                      <a:rPr lang="zh-TW" altLang="en-US"/>
                      <a:pPr/>
                      <a:t>[CELLRANGE]</a:t>
                    </a:fld>
                    <a:endParaRPr lang="zh-TW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472A-425C-8D1A-7B6543F6FBD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297E0A1B-6AFF-4616-921E-293117151BEF}" type="CELLRANGE">
                      <a:rPr lang="zh-TW" altLang="en-US"/>
                      <a:pPr/>
                      <a:t>[CELLRANGE]</a:t>
                    </a:fld>
                    <a:endParaRPr lang="zh-TW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472A-425C-8D1A-7B6543F6FBD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84C4D6EE-E6B1-45DC-BAD4-A96C9D5D9D94}" type="CELLRANGE">
                      <a:rPr lang="zh-TW" altLang="en-US"/>
                      <a:pPr/>
                      <a:t>[CELLRANGE]</a:t>
                    </a:fld>
                    <a:endParaRPr lang="zh-TW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472A-425C-8D1A-7B6543F6FBD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B1F41943-2F6F-4733-A303-651F9B080A4A}" type="CELLRANGE">
                      <a:rPr lang="zh-TW" altLang="en-US"/>
                      <a:pPr/>
                      <a:t>[CELLRANGE]</a:t>
                    </a:fld>
                    <a:endParaRPr lang="zh-TW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472A-425C-8D1A-7B6543F6FB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華康儷黑 Std W5" panose="020B0500000000000000" pitchFamily="34" charset="-120"/>
                    <a:ea typeface="華康儷黑 Std W5" panose="020B0500000000000000" pitchFamily="34" charset="-120"/>
                    <a:cs typeface="+mn-cs"/>
                  </a:defRPr>
                </a:pPr>
                <a:endParaRPr lang="zh-TW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工作表1!$A$2:$A$7</c:f>
              <c:strCache>
                <c:ptCount val="6"/>
                <c:pt idx="0">
                  <c:v>起始階段</c:v>
                </c:pt>
                <c:pt idx="1">
                  <c:v>收集需求</c:v>
                </c:pt>
                <c:pt idx="2">
                  <c:v>規劃階段</c:v>
                </c:pt>
                <c:pt idx="3">
                  <c:v>執行階段</c:v>
                </c:pt>
                <c:pt idx="4">
                  <c:v>測試階段</c:v>
                </c:pt>
                <c:pt idx="5">
                  <c:v>結案</c:v>
                </c:pt>
              </c:strCache>
            </c:strRef>
          </c:cat>
          <c:val>
            <c:numRef>
              <c:f>工作表1!$D$2:$D$7</c:f>
              <c:numCache>
                <c:formatCode>General</c:formatCode>
                <c:ptCount val="6"/>
                <c:pt idx="0">
                  <c:v>68</c:v>
                </c:pt>
                <c:pt idx="1">
                  <c:v>122</c:v>
                </c:pt>
                <c:pt idx="2">
                  <c:v>119</c:v>
                </c:pt>
                <c:pt idx="3">
                  <c:v>192</c:v>
                </c:pt>
                <c:pt idx="4">
                  <c:v>89</c:v>
                </c:pt>
                <c:pt idx="5">
                  <c:v>35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工作表1!$A$2:$A$7</c15:f>
                <c15:dlblRangeCache>
                  <c:ptCount val="6"/>
                  <c:pt idx="0">
                    <c:v>起始階段</c:v>
                  </c:pt>
                  <c:pt idx="1">
                    <c:v>收集需求</c:v>
                  </c:pt>
                  <c:pt idx="2">
                    <c:v>規劃階段</c:v>
                  </c:pt>
                  <c:pt idx="3">
                    <c:v>執行階段</c:v>
                  </c:pt>
                  <c:pt idx="4">
                    <c:v>測試階段</c:v>
                  </c:pt>
                  <c:pt idx="5">
                    <c:v>結案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7-472A-425C-8D1A-7B6543F6FB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133070336"/>
        <c:axId val="700288256"/>
      </c:barChart>
      <c:catAx>
        <c:axId val="133070336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700288256"/>
        <c:crosses val="autoZero"/>
        <c:auto val="1"/>
        <c:lblAlgn val="ctr"/>
        <c:lblOffset val="100"/>
        <c:noMultiLvlLbl val="0"/>
      </c:catAx>
      <c:valAx>
        <c:axId val="700288256"/>
        <c:scaling>
          <c:orientation val="minMax"/>
          <c:max val="43830"/>
          <c:min val="43466"/>
        </c:scaling>
        <c:delete val="0"/>
        <c:axPos val="t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[DBNum1][$-404]m&quot;月&quot;;@" sourceLinked="0"/>
        <c:majorTickMark val="none"/>
        <c:minorTickMark val="none"/>
        <c:tickLblPos val="high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華康儷黑 Std W7" panose="020B0700000000000000" pitchFamily="34" charset="-120"/>
                <a:ea typeface="華康儷黑 Std W7" panose="020B0700000000000000" pitchFamily="34" charset="-120"/>
                <a:cs typeface="+mn-cs"/>
              </a:defRPr>
            </a:pPr>
            <a:endParaRPr lang="zh-TW"/>
          </a:p>
        </c:txPr>
        <c:crossAx val="133070336"/>
        <c:crosses val="autoZero"/>
        <c:crossBetween val="between"/>
        <c:majorUnit val="31"/>
        <c:minorUnit val="14"/>
      </c:valAx>
      <c:spPr>
        <a:solidFill>
          <a:schemeClr val="tx2">
            <a:lumMod val="7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ysClr val="windowText" lastClr="000000"/>
      </a:solidFill>
    </a:ln>
    <a:effectLst/>
  </c:spPr>
  <c:txPr>
    <a:bodyPr/>
    <a:lstStyle/>
    <a:p>
      <a:pPr>
        <a:defRPr/>
      </a:pPr>
      <a:endParaRPr lang="zh-TW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E3394A-867B-F007-999C-187E90A26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257A5F5-624E-003E-E437-F2010A894F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199A4D4-2790-6169-4986-255DC1710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FA4-2F2A-4E31-9BB5-522E7E788173}" type="datetimeFigureOut">
              <a:rPr lang="zh-TW" altLang="en-US" smtClean="0"/>
              <a:t>2022/5/23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12F5932-1662-7392-5378-AB224AF3A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7088C64-55B0-35EC-C51A-EE5A6EAD3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651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4069CE-0F9C-B04C-C57E-D31FFD092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CD5488D-348C-46ED-8471-8F41263705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DAA71D6-28B3-1E84-13B5-ACA28DDCF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FA4-2F2A-4E31-9BB5-522E7E788173}" type="datetimeFigureOut">
              <a:rPr lang="zh-TW" altLang="en-US" smtClean="0"/>
              <a:t>2022/5/23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9C3283-3543-0931-9199-055828702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73E7C4B-12AF-7B0B-E5E2-20682C69D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606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9C0A7F5-7CF6-BF44-C78F-E589AA5FC5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C154E89-31FE-9650-F712-D10EB2EF12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2194CFA-97F2-08EC-473B-B5EC2D6CE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FA4-2F2A-4E31-9BB5-522E7E788173}" type="datetimeFigureOut">
              <a:rPr lang="zh-TW" altLang="en-US" smtClean="0"/>
              <a:t>2022/5/23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F50773-EC77-C709-D056-1AB4BC067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21FD99F-5A0F-1E42-7A78-D5A89CC6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584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E6C5F7-35EE-D508-624D-46484F888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C7BF0FB-2BCB-9395-5D9A-1A0F4B4E4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B2CB233-0E2C-A889-80F9-59B9E1D1C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FA4-2F2A-4E31-9BB5-522E7E788173}" type="datetimeFigureOut">
              <a:rPr lang="zh-TW" altLang="en-US" smtClean="0"/>
              <a:t>2022/5/23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43EF11F-F19B-3C03-DD04-BF1E64392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4C111F3-2415-3999-220E-41B1587D0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803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3236D1-5B05-A2A8-4150-9E1C9A853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B7489F1-B6BD-9741-BA84-5169C69EB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973CB43-29F7-2D08-4714-D5B395D1D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FA4-2F2A-4E31-9BB5-522E7E788173}" type="datetimeFigureOut">
              <a:rPr lang="zh-TW" altLang="en-US" smtClean="0"/>
              <a:t>2022/5/23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AEFFCE-FA86-CCA1-1A3E-8DAE948D4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7A20420-ABF9-E396-52FD-B53ED1098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305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57B761-76F7-12A3-DFE0-59594EC4A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FC05BCC-CB00-4241-0B72-6F5C34F93D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80D5469-C14B-B9B7-7363-4634A51D5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85F1B80-71B4-BF52-280F-78C940B25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FA4-2F2A-4E31-9BB5-522E7E788173}" type="datetimeFigureOut">
              <a:rPr lang="zh-TW" altLang="en-US" smtClean="0"/>
              <a:t>2022/5/23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011F13C-DE9E-1856-14D4-2C0FD92EE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9F7DCCA-27F4-EA8A-D1C3-4A285419B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932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BDEF31-0479-A831-CB61-0C16AC8B4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4CE82D9-B201-098C-4B36-2468567C0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2D38A12-7388-6E98-E183-7203E42F1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567A6A7-B0E7-90B9-6D01-8CC708435C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06635EA-5A4B-F4AD-0498-B2C35C2B5F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EC633149-9597-EBFB-ACCB-1459A5B85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FA4-2F2A-4E31-9BB5-522E7E788173}" type="datetimeFigureOut">
              <a:rPr lang="zh-TW" altLang="en-US" smtClean="0"/>
              <a:t>2022/5/23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54E3707-E0CA-70DE-9E45-CBD541160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E99093A-33AE-3D79-FBCF-29EAE1F3C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5805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5F9594-3A87-FDE4-25A9-1F3506FBF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D275B0A-5132-834B-6140-5FEE71CDA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FA4-2F2A-4E31-9BB5-522E7E788173}" type="datetimeFigureOut">
              <a:rPr lang="zh-TW" altLang="en-US" smtClean="0"/>
              <a:t>2022/5/23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2A23EE3-EF6A-28DF-7306-CAA97BB4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A343367-B91D-00CD-B9AB-FBED6C320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5064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6C12D6D7-0C7C-6FCA-9972-2A0715A17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FA4-2F2A-4E31-9BB5-522E7E788173}" type="datetimeFigureOut">
              <a:rPr lang="zh-TW" altLang="en-US" smtClean="0"/>
              <a:t>2022/5/23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8E1007C-3EC8-1F3B-35CA-41E72942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DC3D475-4F65-2177-EFD1-06EAEA820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7510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9EB674-5A40-76CD-9180-1748909EF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6C7AAAF-C310-888F-1135-63BF2CAF1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9C05B3A-2FD1-482F-EB37-095D3FD00D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D4947AC-3413-6EBA-8A6B-EDD8EF43B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FA4-2F2A-4E31-9BB5-522E7E788173}" type="datetimeFigureOut">
              <a:rPr lang="zh-TW" altLang="en-US" smtClean="0"/>
              <a:t>2022/5/23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564936A-328A-E6E0-7970-E02079B49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3606AAE-778C-683B-1115-337C1E51C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896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0718F1-0CA4-2394-08CE-E00C1A94E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923D5F56-5D70-47DC-D694-63C4B2D2C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0F5B6F2-CA48-4758-E1CC-CA0E73275C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F7F42F9-7543-31F8-A247-93A6B6AE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6FA4-2F2A-4E31-9BB5-522E7E788173}" type="datetimeFigureOut">
              <a:rPr lang="zh-TW" altLang="en-US" smtClean="0"/>
              <a:t>2022/5/23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74069F5-CEE5-E6EA-E1EA-647375D41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0C8D9F2-6E91-53EB-220A-C2630146D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9156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B34D61C-F912-67A3-DD0C-D1D767C8D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82BA043-1C29-DEAA-312C-534A401E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81C6BBC-3E4A-FB47-1ED9-AAB42D8BEE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06FA4-2F2A-4E31-9BB5-522E7E788173}" type="datetimeFigureOut">
              <a:rPr lang="zh-TW" altLang="en-US" smtClean="0"/>
              <a:t>2022/5/23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AC1EDB3-AD2F-CB90-D153-018527FBB6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47A489D-818A-9EA9-60FB-AD000F5D04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F3118-E10F-4445-A05A-E8D4211B81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2558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文字方塊 19">
            <a:extLst>
              <a:ext uri="{FF2B5EF4-FFF2-40B4-BE49-F238E27FC236}">
                <a16:creationId xmlns:a16="http://schemas.microsoft.com/office/drawing/2014/main" id="{5B4E27B8-BA9C-4985-BE22-12CEE79060AA}"/>
              </a:ext>
            </a:extLst>
          </p:cNvPr>
          <p:cNvSpPr txBox="1"/>
          <p:nvPr/>
        </p:nvSpPr>
        <p:spPr>
          <a:xfrm>
            <a:off x="188877" y="156117"/>
            <a:ext cx="4346527" cy="769441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黑 Std W5" panose="020B0500000000000000" pitchFamily="34" charset="-120"/>
                <a:ea typeface="華康儷黑 Std W5" panose="020B0500000000000000" pitchFamily="34" charset="-120"/>
              </a:rPr>
              <a:t>火鳳凰開發專案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EC473EF3-488E-4ABD-8EEE-DC4AD4171277}"/>
              </a:ext>
            </a:extLst>
          </p:cNvPr>
          <p:cNvSpPr/>
          <p:nvPr/>
        </p:nvSpPr>
        <p:spPr>
          <a:xfrm>
            <a:off x="4662253" y="156117"/>
            <a:ext cx="7180412" cy="2492102"/>
          </a:xfrm>
          <a:prstGeom prst="rect">
            <a:avLst/>
          </a:prstGeom>
          <a:ln>
            <a:solidFill>
              <a:srgbClr val="000000">
                <a:lumMod val="50000"/>
                <a:lumOff val="50000"/>
              </a:srgbClr>
            </a:solidFill>
          </a:ln>
        </p:spPr>
        <p:txBody>
          <a:bodyPr wrap="square" lIns="0" tIns="0" rIns="0" bIns="0" anchor="ctr">
            <a:noAutofit/>
          </a:bodyPr>
          <a:lstStyle/>
          <a:p>
            <a:pPr marL="0" marR="0" lvl="0" indent="0" algn="dist" defTabSz="914400" eaLnBrk="1" fontAlgn="auto" latinLnBrk="0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華康儷黑 Std W5" panose="020B0500000000000000" pitchFamily="34" charset="-120"/>
              <a:ea typeface="華康儷黑 Std W5" panose="020B0500000000000000" pitchFamily="34" charset="-120"/>
            </a:endParaRPr>
          </a:p>
        </p:txBody>
      </p:sp>
      <p:graphicFrame>
        <p:nvGraphicFramePr>
          <p:cNvPr id="24" name="圖表 23">
            <a:extLst>
              <a:ext uri="{FF2B5EF4-FFF2-40B4-BE49-F238E27FC236}">
                <a16:creationId xmlns:a16="http://schemas.microsoft.com/office/drawing/2014/main" id="{433686A4-C9B6-4321-B597-00BB0D708E30}"/>
              </a:ext>
            </a:extLst>
          </p:cNvPr>
          <p:cNvGraphicFramePr/>
          <p:nvPr/>
        </p:nvGraphicFramePr>
        <p:xfrm>
          <a:off x="188877" y="2810713"/>
          <a:ext cx="11653788" cy="3891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文字方塊 24">
            <a:extLst>
              <a:ext uri="{FF2B5EF4-FFF2-40B4-BE49-F238E27FC236}">
                <a16:creationId xmlns:a16="http://schemas.microsoft.com/office/drawing/2014/main" id="{167A9AFC-2C37-41A9-9B67-8EF20619C3AF}"/>
              </a:ext>
            </a:extLst>
          </p:cNvPr>
          <p:cNvSpPr txBox="1"/>
          <p:nvPr/>
        </p:nvSpPr>
        <p:spPr>
          <a:xfrm>
            <a:off x="188877" y="2109228"/>
            <a:ext cx="14987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zh-TW" altLang="en-US" dirty="0">
                <a:solidFill>
                  <a:srgbClr val="7F7F7F"/>
                </a:solidFill>
                <a:latin typeface="華康儷黑 Std W5" panose="020B0500000000000000" pitchFamily="34" charset="-120"/>
                <a:ea typeface="華康儷黑 Std W5" panose="020B0500000000000000" pitchFamily="34" charset="-120"/>
              </a:rPr>
              <a:t>專案開工日</a:t>
            </a:r>
            <a:br>
              <a:rPr lang="en-US" altLang="zh-TW" dirty="0">
                <a:solidFill>
                  <a:srgbClr val="7F7F7F"/>
                </a:solidFill>
                <a:latin typeface="華康儷黑 Std W5" panose="020B0500000000000000" pitchFamily="34" charset="-120"/>
                <a:ea typeface="華康儷黑 Std W5" panose="020B0500000000000000" pitchFamily="34" charset="-120"/>
              </a:rPr>
            </a:br>
            <a:r>
              <a:rPr lang="en-US" altLang="zh-TW" sz="1200" dirty="0">
                <a:solidFill>
                  <a:srgbClr val="7F7F7F"/>
                </a:solidFill>
                <a:latin typeface="華康儷黑 Std W5" panose="020B0500000000000000" pitchFamily="34" charset="-120"/>
                <a:ea typeface="華康儷黑 Std W5" panose="020B0500000000000000" pitchFamily="34" charset="-120"/>
              </a:rPr>
              <a:t>Project Start Date</a:t>
            </a:r>
            <a:endParaRPr lang="zh-TW" altLang="en-US" sz="1400" dirty="0">
              <a:solidFill>
                <a:srgbClr val="7F7F7F"/>
              </a:solidFill>
              <a:latin typeface="華康儷黑 Std W5" panose="020B0500000000000000" pitchFamily="34" charset="-120"/>
              <a:ea typeface="華康儷黑 Std W5" panose="020B0500000000000000" pitchFamily="34" charset="-120"/>
            </a:endParaRPr>
          </a:p>
        </p:txBody>
      </p: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C358E260-8339-44F4-AF18-CFB8CE0ADAB3}"/>
              </a:ext>
            </a:extLst>
          </p:cNvPr>
          <p:cNvCxnSpPr>
            <a:cxnSpLocks/>
          </p:cNvCxnSpPr>
          <p:nvPr/>
        </p:nvCxnSpPr>
        <p:spPr>
          <a:xfrm>
            <a:off x="1697661" y="1088309"/>
            <a:ext cx="0" cy="1560168"/>
          </a:xfrm>
          <a:prstGeom prst="line">
            <a:avLst/>
          </a:prstGeom>
          <a:noFill/>
          <a:ln w="12700" cap="flat" cmpd="sng" algn="ctr">
            <a:solidFill>
              <a:srgbClr val="800000"/>
            </a:solidFill>
            <a:prstDash val="solid"/>
          </a:ln>
          <a:effectLst/>
        </p:spPr>
      </p:cxn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A54A3A68-2667-4A03-82C3-38E69A8E7762}"/>
              </a:ext>
            </a:extLst>
          </p:cNvPr>
          <p:cNvSpPr txBox="1"/>
          <p:nvPr/>
        </p:nvSpPr>
        <p:spPr>
          <a:xfrm>
            <a:off x="349335" y="1431180"/>
            <a:ext cx="1260000" cy="463755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>
              <a:defRPr/>
            </a:pPr>
            <a:r>
              <a:rPr lang="en-US" altLang="zh-TW" sz="800" dirty="0">
                <a:solidFill>
                  <a:srgbClr val="80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2022/1/3</a:t>
            </a:r>
            <a:endParaRPr lang="zh-TW" altLang="en-US" sz="800" dirty="0">
              <a:solidFill>
                <a:srgbClr val="800000"/>
              </a:solidFill>
              <a:latin typeface="Adobe Gothic Std B" panose="020B0800000000000000" pitchFamily="34" charset="-128"/>
            </a:endParaRPr>
          </a:p>
        </p:txBody>
      </p: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404C4F71-8F71-458A-A329-F18919CD7D13}"/>
              </a:ext>
            </a:extLst>
          </p:cNvPr>
          <p:cNvCxnSpPr>
            <a:cxnSpLocks/>
          </p:cNvCxnSpPr>
          <p:nvPr/>
        </p:nvCxnSpPr>
        <p:spPr>
          <a:xfrm>
            <a:off x="188877" y="1088309"/>
            <a:ext cx="0" cy="1560168"/>
          </a:xfrm>
          <a:prstGeom prst="line">
            <a:avLst/>
          </a:prstGeom>
          <a:noFill/>
          <a:ln w="12700" cap="flat" cmpd="sng" algn="ctr">
            <a:solidFill>
              <a:srgbClr val="800000"/>
            </a:solidFill>
            <a:prstDash val="solid"/>
          </a:ln>
          <a:effectLst/>
        </p:spPr>
      </p:cxn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68A1E716-068E-49B3-BF79-FC690705E12A}"/>
              </a:ext>
            </a:extLst>
          </p:cNvPr>
          <p:cNvSpPr txBox="1"/>
          <p:nvPr/>
        </p:nvSpPr>
        <p:spPr>
          <a:xfrm>
            <a:off x="1690319" y="2109228"/>
            <a:ext cx="14987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zh-TW" altLang="en-US" dirty="0">
                <a:solidFill>
                  <a:srgbClr val="7F7F7F"/>
                </a:solidFill>
                <a:latin typeface="華康儷黑 Std W5" panose="020B0500000000000000" pitchFamily="34" charset="-120"/>
                <a:ea typeface="華康儷黑 Std W5" panose="020B0500000000000000" pitchFamily="34" charset="-120"/>
              </a:rPr>
              <a:t>預計完成日</a:t>
            </a:r>
            <a:br>
              <a:rPr lang="en-US" altLang="zh-TW" dirty="0">
                <a:solidFill>
                  <a:srgbClr val="7F7F7F"/>
                </a:solidFill>
                <a:latin typeface="華康儷黑 Std W5" panose="020B0500000000000000" pitchFamily="34" charset="-120"/>
                <a:ea typeface="華康儷黑 Std W5" panose="020B0500000000000000" pitchFamily="34" charset="-120"/>
              </a:rPr>
            </a:br>
            <a:r>
              <a:rPr lang="en-US" altLang="zh-TW" sz="1200" dirty="0">
                <a:solidFill>
                  <a:srgbClr val="7F7F7F"/>
                </a:solidFill>
                <a:latin typeface="華康儷黑 Std W5" panose="020B0500000000000000" pitchFamily="34" charset="-120"/>
                <a:ea typeface="華康儷黑 Std W5" panose="020B0500000000000000" pitchFamily="34" charset="-120"/>
              </a:rPr>
              <a:t>Project Finish Date</a:t>
            </a:r>
            <a:endParaRPr lang="zh-TW" altLang="en-US" sz="1400" dirty="0">
              <a:solidFill>
                <a:srgbClr val="7F7F7F"/>
              </a:solidFill>
              <a:latin typeface="華康儷黑 Std W5" panose="020B0500000000000000" pitchFamily="34" charset="-120"/>
              <a:ea typeface="華康儷黑 Std W5" panose="020B0500000000000000" pitchFamily="34" charset="-120"/>
            </a:endParaRPr>
          </a:p>
        </p:txBody>
      </p: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DA699E2A-2569-48CD-97BB-7C1C63516067}"/>
              </a:ext>
            </a:extLst>
          </p:cNvPr>
          <p:cNvCxnSpPr>
            <a:cxnSpLocks/>
          </p:cNvCxnSpPr>
          <p:nvPr/>
        </p:nvCxnSpPr>
        <p:spPr>
          <a:xfrm>
            <a:off x="3199103" y="1088051"/>
            <a:ext cx="0" cy="1560168"/>
          </a:xfrm>
          <a:prstGeom prst="line">
            <a:avLst/>
          </a:prstGeom>
          <a:noFill/>
          <a:ln w="12700" cap="flat" cmpd="sng" algn="ctr">
            <a:solidFill>
              <a:srgbClr val="800000"/>
            </a:solidFill>
            <a:prstDash val="solid"/>
          </a:ln>
          <a:effectLst/>
        </p:spPr>
      </p:cxn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D8447283-0FDE-4D1D-A49C-FDEFFB093A72}"/>
              </a:ext>
            </a:extLst>
          </p:cNvPr>
          <p:cNvSpPr txBox="1"/>
          <p:nvPr/>
        </p:nvSpPr>
        <p:spPr>
          <a:xfrm>
            <a:off x="1840510" y="1431180"/>
            <a:ext cx="1260000" cy="463755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>
              <a:defRPr/>
            </a:pPr>
            <a:r>
              <a:rPr lang="en-US" altLang="zh-TW" sz="800" dirty="0">
                <a:solidFill>
                  <a:srgbClr val="80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2022/12/25</a:t>
            </a:r>
            <a:endParaRPr lang="zh-TW" altLang="en-US" sz="800" dirty="0">
              <a:solidFill>
                <a:srgbClr val="800000"/>
              </a:solidFill>
              <a:latin typeface="Adobe Gothic Std B" panose="020B0800000000000000" pitchFamily="34" charset="-128"/>
            </a:endParaRPr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4FAD7CE6-FE47-4B14-8514-FB0EFA2521E8}"/>
              </a:ext>
            </a:extLst>
          </p:cNvPr>
          <p:cNvSpPr txBox="1"/>
          <p:nvPr/>
        </p:nvSpPr>
        <p:spPr>
          <a:xfrm>
            <a:off x="3153468" y="2109228"/>
            <a:ext cx="14987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zh-TW" altLang="en-US" dirty="0">
                <a:solidFill>
                  <a:srgbClr val="7F7F7F"/>
                </a:solidFill>
                <a:latin typeface="華康儷黑 Std W5" panose="020B0500000000000000" pitchFamily="34" charset="-120"/>
                <a:ea typeface="華康儷黑 Std W5" panose="020B0500000000000000" pitchFamily="34" charset="-120"/>
              </a:rPr>
              <a:t>專案總工期</a:t>
            </a:r>
            <a:br>
              <a:rPr lang="en-US" altLang="zh-TW" dirty="0">
                <a:solidFill>
                  <a:srgbClr val="7F7F7F"/>
                </a:solidFill>
                <a:latin typeface="華康儷黑 Std W5" panose="020B0500000000000000" pitchFamily="34" charset="-120"/>
                <a:ea typeface="華康儷黑 Std W5" panose="020B0500000000000000" pitchFamily="34" charset="-120"/>
              </a:rPr>
            </a:br>
            <a:r>
              <a:rPr lang="en-US" altLang="zh-TW" sz="1200" dirty="0">
                <a:solidFill>
                  <a:srgbClr val="7F7F7F"/>
                </a:solidFill>
                <a:latin typeface="華康儷黑 Std W5" panose="020B0500000000000000" pitchFamily="34" charset="-120"/>
                <a:ea typeface="華康儷黑 Std W5" panose="020B0500000000000000" pitchFamily="34" charset="-120"/>
              </a:rPr>
              <a:t>Project Duration</a:t>
            </a:r>
            <a:endParaRPr lang="zh-TW" altLang="en-US" sz="1400" dirty="0">
              <a:solidFill>
                <a:srgbClr val="7F7F7F"/>
              </a:solidFill>
              <a:latin typeface="華康儷黑 Std W5" panose="020B0500000000000000" pitchFamily="34" charset="-120"/>
              <a:ea typeface="華康儷黑 Std W5" panose="020B0500000000000000" pitchFamily="34" charset="-120"/>
            </a:endParaRP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04C60AA9-C682-499B-BE5A-4CFE8714DD27}"/>
              </a:ext>
            </a:extLst>
          </p:cNvPr>
          <p:cNvSpPr txBox="1"/>
          <p:nvPr/>
        </p:nvSpPr>
        <p:spPr>
          <a:xfrm>
            <a:off x="3328782" y="1431180"/>
            <a:ext cx="1137627" cy="504000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>
              <a:defRPr/>
            </a:pPr>
            <a:r>
              <a:rPr lang="en-US" altLang="zh-TW" sz="800" dirty="0">
                <a:solidFill>
                  <a:srgbClr val="80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356</a:t>
            </a:r>
            <a:endParaRPr lang="zh-TW" altLang="en-US" sz="800" dirty="0">
              <a:solidFill>
                <a:srgbClr val="800000"/>
              </a:solidFill>
              <a:latin typeface="Adobe Gothic Std B" panose="020B0800000000000000" pitchFamily="34" charset="-128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CCC6CED8-F320-730A-9D6E-416D14761370}"/>
              </a:ext>
            </a:extLst>
          </p:cNvPr>
          <p:cNvSpPr txBox="1"/>
          <p:nvPr/>
        </p:nvSpPr>
        <p:spPr>
          <a:xfrm>
            <a:off x="4731248" y="344058"/>
            <a:ext cx="7037965" cy="211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eaLnBrk="1" fontAlgn="auto" latinLnBrk="0" hangingPunct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華康儷黑 Std W5" panose="020B0500000000000000" pitchFamily="34" charset="-120"/>
                <a:ea typeface="華康儷黑 Std W5" panose="020B0500000000000000" pitchFamily="34" charset="-120"/>
              </a:rPr>
              <a:t>本專案構想，嘗試運用數位工具資源，整合文獻史料與踏查結果</a:t>
            </a:r>
            <a:endParaRPr kumimoji="0" lang="en-US" altLang="zh-TW" sz="18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華康儷黑 Std W5" panose="020B0500000000000000" pitchFamily="34" charset="-120"/>
              <a:ea typeface="華康儷黑 Std W5" panose="020B0500000000000000" pitchFamily="34" charset="-120"/>
            </a:endParaRPr>
          </a:p>
          <a:p>
            <a:pPr marL="0" marR="0" lvl="0" indent="0" algn="dist" defTabSz="914400" eaLnBrk="1" fontAlgn="auto" latinLnBrk="0" hangingPunct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華康儷黑 Std W5" panose="020B0500000000000000" pitchFamily="34" charset="-120"/>
                <a:ea typeface="華康儷黑 Std W5" panose="020B0500000000000000" pitchFamily="34" charset="-120"/>
              </a:rPr>
              <a:t>建置一使用者介面，透過公開授權、免費分享的服務平台，編撰數位詞條內容，並將匯整後的文獻史料、踏查成果以及建構的數位內容，一併內嵌於網頁，除了提供視覺化的網頁搜尋頁面功能，並可快速整合相關資源，同時開創出全新資訊研究範例與資訊系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912241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 uiExpand="1">
        <p:bldSub>
          <a:bldChart bld="category"/>
        </p:bldSub>
      </p:bldGraphic>
      <p:bldP spid="32" grpId="0"/>
      <p:bldP spid="33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基礎">
    <a:dk1>
      <a:srgbClr val="000000"/>
    </a:dk1>
    <a:lt1>
      <a:srgbClr val="FFFFFF"/>
    </a:lt1>
    <a:dk2>
      <a:srgbClr val="565349"/>
    </a:dk2>
    <a:lt2>
      <a:srgbClr val="DDDDDD"/>
    </a:lt2>
    <a:accent1>
      <a:srgbClr val="A6B727"/>
    </a:accent1>
    <a:accent2>
      <a:srgbClr val="DF5327"/>
    </a:accent2>
    <a:accent3>
      <a:srgbClr val="FE9E00"/>
    </a:accent3>
    <a:accent4>
      <a:srgbClr val="418AB3"/>
    </a:accent4>
    <a:accent5>
      <a:srgbClr val="D7D447"/>
    </a:accent5>
    <a:accent6>
      <a:srgbClr val="818183"/>
    </a:accent6>
    <a:hlink>
      <a:srgbClr val="F59E00"/>
    </a:hlink>
    <a:folHlink>
      <a:srgbClr val="B2B2B2"/>
    </a:folHlink>
  </a:clrScheme>
  <a:fontScheme name="基礎">
    <a:majorFont>
      <a:latin typeface="Corbel" panose="020B0503020204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orbel" panose="020B050302020402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基礎">
    <a:fillStyleLst>
      <a:solidFill>
        <a:schemeClr val="phClr"/>
      </a:solidFill>
      <a:solidFill>
        <a:schemeClr val="phClr">
          <a:tint val="55000"/>
          <a:satMod val="130000"/>
        </a:schemeClr>
      </a:solidFill>
      <a:gradFill rotWithShape="1">
        <a:gsLst>
          <a:gs pos="0">
            <a:schemeClr val="phClr"/>
          </a:gs>
          <a:gs pos="90000">
            <a:schemeClr val="phClr">
              <a:shade val="100000"/>
              <a:satMod val="105000"/>
            </a:schemeClr>
          </a:gs>
          <a:gs pos="100000">
            <a:schemeClr val="phClr">
              <a:shade val="80000"/>
              <a:satMod val="120000"/>
            </a:schemeClr>
          </a:gs>
        </a:gsLst>
        <a:path path="circle">
          <a:fillToRect l="100000" t="100000" r="100000" b="100000"/>
        </a:path>
      </a:gra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53975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"/>
        </a:scene3d>
        <a:sp3d extrusionH="12700" contourW="25400" prstMaterial="flat">
          <a:bevelT w="63500" h="152400" prst="angle"/>
          <a:contourClr>
            <a:schemeClr val="phClr">
              <a:shade val="27000"/>
              <a:satMod val="120000"/>
            </a:schemeClr>
          </a:contourClr>
        </a:sp3d>
      </a:effectStyle>
    </a:effectStyleLst>
    <a:bgFillStyleLst>
      <a:solidFill>
        <a:schemeClr val="phClr"/>
      </a:solidFill>
      <a:solidFill>
        <a:schemeClr val="phClr">
          <a:tint val="95000"/>
          <a:shade val="95000"/>
          <a:satMod val="140000"/>
        </a:schemeClr>
      </a:solidFill>
      <a:solidFill>
        <a:schemeClr val="phClr">
          <a:tint val="90000"/>
          <a:shade val="85000"/>
          <a:satMod val="160000"/>
          <a:lumMod val="110000"/>
        </a:schemeClr>
      </a:soli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117</Words>
  <Application>Microsoft Office PowerPoint</Application>
  <PresentationFormat>寬螢幕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Adobe Gothic Std B</vt:lpstr>
      <vt:lpstr>華康儷黑 Std W5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專案管理 輕鬆學</dc:creator>
  <cp:lastModifiedBy>專案管理 輕鬆學</cp:lastModifiedBy>
  <cp:revision>7</cp:revision>
  <dcterms:created xsi:type="dcterms:W3CDTF">2022-05-22T01:10:03Z</dcterms:created>
  <dcterms:modified xsi:type="dcterms:W3CDTF">2022-05-23T10:40:52Z</dcterms:modified>
</cp:coreProperties>
</file>