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30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5A72"/>
    <a:srgbClr val="909FB6"/>
    <a:srgbClr val="3B4758"/>
    <a:srgbClr val="808DAC"/>
    <a:srgbClr val="908F8E"/>
    <a:srgbClr val="1A2028"/>
    <a:srgbClr val="343F4F"/>
    <a:srgbClr val="586982"/>
    <a:srgbClr val="445164"/>
    <a:srgbClr val="EEDE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Qsync\Gibson%20&#30340;&#25991;&#20214;\&#35506;&#31243;&#35215;&#21123;\&#22294;&#34920;&#25033;&#29992;&#23542;&#20856;\&#23560;&#26696;&#32147;&#29702;&#24517;&#23416;&#30340;&#22294;&#34920;&#25216;&#24039;\&#36914;&#34892;&#20013;\&#37324;&#31243;&#30865;&#22577;&#21578;\&#31684;&#26412;\&#37324;&#31243;&#30865;&#22577;&#21578;&#25104;&#26524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14"/>
            <c:spPr>
              <a:solidFill>
                <a:srgbClr val="4A5A72"/>
              </a:solidFill>
              <a:ln w="9525">
                <a:noFill/>
              </a:ln>
              <a:effectLst/>
            </c:spPr>
          </c:marker>
          <c:dLbls>
            <c:dLbl>
              <c:idx val="0"/>
              <c:tx>
                <c:rich>
                  <a:bodyPr/>
                  <a:lstStyle/>
                  <a:p>
                    <a:fld id="{87AC1E02-30B8-4DDE-B53A-25B5828B73AC}" type="CELLRANGE">
                      <a:rPr lang="en-US" altLang="zh-TW"/>
                      <a:pPr/>
                      <a:t>[CELLRANGE]</a:t>
                    </a:fld>
                    <a:endParaRPr lang="zh-TW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233A-472B-9B16-270F4E3D687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DFB4889F-B1BA-4DD6-8435-88CC15A1F4D2}" type="CELLRANGE">
                      <a:rPr lang="zh-TW" altLang="en-US"/>
                      <a:pPr/>
                      <a:t>[CELLRANGE]</a:t>
                    </a:fld>
                    <a:endParaRPr lang="zh-TW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233A-472B-9B16-270F4E3D687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A6FC121E-9324-4D32-AE35-B3A9573FF52B}" type="CELLRANGE">
                      <a:rPr lang="zh-TW" altLang="en-US"/>
                      <a:pPr/>
                      <a:t>[CELLRANGE]</a:t>
                    </a:fld>
                    <a:endParaRPr lang="zh-TW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233A-472B-9B16-270F4E3D687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F795C2B0-6B48-459E-ACBD-EA841DA700EA}" type="CELLRANGE">
                      <a:rPr lang="zh-TW" altLang="en-US"/>
                      <a:pPr/>
                      <a:t>[CELLRANGE]</a:t>
                    </a:fld>
                    <a:endParaRPr lang="zh-TW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233A-472B-9B16-270F4E3D6879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099BEEC4-A1DC-4778-95A3-17C049DAEA94}" type="CELLRANGE">
                      <a:rPr lang="zh-TW" altLang="en-US"/>
                      <a:pPr/>
                      <a:t>[CELLRANGE]</a:t>
                    </a:fld>
                    <a:endParaRPr lang="zh-TW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233A-472B-9B16-270F4E3D6879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9A1E0BEE-8C96-401D-82B9-C832C343923B}" type="CELLRANGE">
                      <a:rPr lang="zh-TW" altLang="en-US"/>
                      <a:pPr/>
                      <a:t>[CELLRANGE]</a:t>
                    </a:fld>
                    <a:endParaRPr lang="zh-TW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233A-472B-9B16-270F4E3D6879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4A9E8C4A-6EF5-48AE-A771-AB009BD10DBF}" type="CELLRANGE">
                      <a:rPr lang="zh-TW" altLang="en-US"/>
                      <a:pPr/>
                      <a:t>[CELLRANGE]</a:t>
                    </a:fld>
                    <a:endParaRPr lang="zh-TW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233A-472B-9B16-270F4E3D6879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B7BF3B0E-3C91-4B86-8B58-26808D129848}" type="CELLRANGE">
                      <a:rPr lang="zh-TW" altLang="en-US"/>
                      <a:pPr/>
                      <a:t>[CELLRANGE]</a:t>
                    </a:fld>
                    <a:endParaRPr lang="zh-TW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233A-472B-9B16-270F4E3D6879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BDC9914B-FC7A-46EC-B924-E5A84065E03B}" type="CELLRANGE">
                      <a:rPr lang="zh-TW" altLang="en-US"/>
                      <a:pPr/>
                      <a:t>[CELLRANGE]</a:t>
                    </a:fld>
                    <a:endParaRPr lang="zh-TW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233A-472B-9B16-270F4E3D68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l"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華康黑體 Std W5" panose="020B0500000000000000" pitchFamily="34" charset="-120"/>
                    <a:ea typeface="華康黑體 Std W5" panose="020B0500000000000000" pitchFamily="34" charset="-120"/>
                    <a:cs typeface="+mn-cs"/>
                  </a:defRPr>
                </a:pPr>
                <a:endParaRPr lang="zh-TW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Dir val="y"/>
            <c:errBarType val="minus"/>
            <c:errValType val="percentage"/>
            <c:noEndCap val="1"/>
            <c:val val="100"/>
            <c:spPr>
              <a:noFill/>
              <a:ln w="38100" cap="flat" cmpd="sng" algn="ctr">
                <a:solidFill>
                  <a:srgbClr val="4A5A72"/>
                </a:solidFill>
                <a:round/>
              </a:ln>
              <a:effectLst/>
            </c:spPr>
          </c:errBars>
          <c:xVal>
            <c:numRef>
              <c:f>成果!$A$2:$A$10</c:f>
              <c:numCache>
                <c:formatCode>m/d/yyyy</c:formatCode>
                <c:ptCount val="9"/>
                <c:pt idx="0">
                  <c:v>44624</c:v>
                </c:pt>
                <c:pt idx="1">
                  <c:v>44638</c:v>
                </c:pt>
                <c:pt idx="2">
                  <c:v>44679</c:v>
                </c:pt>
                <c:pt idx="3">
                  <c:v>44713</c:v>
                </c:pt>
                <c:pt idx="4">
                  <c:v>44743</c:v>
                </c:pt>
                <c:pt idx="5">
                  <c:v>44774</c:v>
                </c:pt>
                <c:pt idx="6">
                  <c:v>44793</c:v>
                </c:pt>
                <c:pt idx="7">
                  <c:v>44805</c:v>
                </c:pt>
                <c:pt idx="8">
                  <c:v>44824</c:v>
                </c:pt>
              </c:numCache>
            </c:numRef>
          </c:xVal>
          <c:yVal>
            <c:numRef>
              <c:f>成果!$C$2:$C$10</c:f>
              <c:numCache>
                <c:formatCode>General</c:formatCode>
                <c:ptCount val="9"/>
                <c:pt idx="0">
                  <c:v>80</c:v>
                </c:pt>
                <c:pt idx="1">
                  <c:v>-74</c:v>
                </c:pt>
                <c:pt idx="2">
                  <c:v>40</c:v>
                </c:pt>
                <c:pt idx="3">
                  <c:v>60</c:v>
                </c:pt>
                <c:pt idx="4">
                  <c:v>-50</c:v>
                </c:pt>
                <c:pt idx="5">
                  <c:v>-80</c:v>
                </c:pt>
                <c:pt idx="6">
                  <c:v>70</c:v>
                </c:pt>
                <c:pt idx="7">
                  <c:v>30</c:v>
                </c:pt>
                <c:pt idx="8">
                  <c:v>-60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成果!$D$2:$D$10</c15:f>
                <c15:dlblRangeCache>
                  <c:ptCount val="9"/>
                  <c:pt idx="0">
                    <c:v>2022/03/04
產出雛形 </c:v>
                  </c:pt>
                  <c:pt idx="1">
                    <c:v>2022/03/18
確定規格</c:v>
                  </c:pt>
                  <c:pt idx="2">
                    <c:v>2022/04/28
完成細部規劃</c:v>
                  </c:pt>
                  <c:pt idx="3">
                    <c:v>2022/06/01
產出第一個版本</c:v>
                  </c:pt>
                  <c:pt idx="4">
                    <c:v>2022/07/01
產出第二個版本</c:v>
                  </c:pt>
                  <c:pt idx="5">
                    <c:v>2022/08/01
產出第三個版本</c:v>
                  </c:pt>
                  <c:pt idx="6">
                    <c:v>2022/08/20
產出最終版本</c:v>
                  </c:pt>
                  <c:pt idx="7">
                    <c:v>2022/09/01
進行員工培訓</c:v>
                  </c:pt>
                  <c:pt idx="8">
                    <c:v>2022/09/20
上線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9-233A-472B-9B16-270F4E3D68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11719992"/>
        <c:axId val="811716056"/>
      </c:scatterChart>
      <c:valAx>
        <c:axId val="811719992"/>
        <c:scaling>
          <c:orientation val="minMax"/>
        </c:scaling>
        <c:delete val="0"/>
        <c:axPos val="b"/>
        <c:numFmt formatCode="m&quot;月&quot;;@" sourceLinked="0"/>
        <c:majorTickMark val="cross"/>
        <c:minorTickMark val="cross"/>
        <c:tickLblPos val="nextTo"/>
        <c:spPr>
          <a:solidFill>
            <a:sysClr val="window" lastClr="FFFFFF"/>
          </a:solidFill>
          <a:ln w="38100" cap="flat" cmpd="sng" algn="ctr">
            <a:solidFill>
              <a:srgbClr val="4A5A7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華康儷黑 Std W5" panose="020B0500000000000000" pitchFamily="34" charset="-120"/>
                <a:ea typeface="華康儷黑 Std W5" panose="020B0500000000000000" pitchFamily="34" charset="-120"/>
                <a:cs typeface="+mn-cs"/>
              </a:defRPr>
            </a:pPr>
            <a:endParaRPr lang="zh-TW"/>
          </a:p>
        </c:txPr>
        <c:crossAx val="811716056"/>
        <c:crosses val="autoZero"/>
        <c:crossBetween val="midCat"/>
        <c:majorUnit val="30"/>
        <c:minorUnit val="10"/>
      </c:valAx>
      <c:valAx>
        <c:axId val="81171605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81171999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38100">
      <a:solidFill>
        <a:srgbClr val="4A5A72"/>
      </a:solidFill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89A1-62F4-474D-BAB7-B5358908EEB8}" type="datetimeFigureOut">
              <a:rPr lang="en-AU" smtClean="0"/>
              <a:t>16/04/2022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87FB-C141-4506-91B1-672AACC482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307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89A1-62F4-474D-BAB7-B5358908EEB8}" type="datetimeFigureOut">
              <a:rPr lang="en-AU" smtClean="0"/>
              <a:t>16/04/2022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87FB-C141-4506-91B1-672AACC482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58316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89A1-62F4-474D-BAB7-B5358908EEB8}" type="datetimeFigureOut">
              <a:rPr lang="en-AU" smtClean="0"/>
              <a:t>16/04/2022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87FB-C141-4506-91B1-672AACC482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28830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89A1-62F4-474D-BAB7-B5358908EEB8}" type="datetimeFigureOut">
              <a:rPr lang="en-AU" smtClean="0"/>
              <a:t>16/04/2022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87FB-C141-4506-91B1-672AACC482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29229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89A1-62F4-474D-BAB7-B5358908EEB8}" type="datetimeFigureOut">
              <a:rPr lang="en-AU" smtClean="0"/>
              <a:t>16/04/2022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87FB-C141-4506-91B1-672AACC482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97243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89A1-62F4-474D-BAB7-B5358908EEB8}" type="datetimeFigureOut">
              <a:rPr lang="en-AU" smtClean="0"/>
              <a:t>16/04/2022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87FB-C141-4506-91B1-672AACC482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7446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89A1-62F4-474D-BAB7-B5358908EEB8}" type="datetimeFigureOut">
              <a:rPr lang="en-AU" smtClean="0"/>
              <a:t>16/04/2022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87FB-C141-4506-91B1-672AACC482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3477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89A1-62F4-474D-BAB7-B5358908EEB8}" type="datetimeFigureOut">
              <a:rPr lang="en-AU" smtClean="0"/>
              <a:t>16/04/2022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87FB-C141-4506-91B1-672AACC482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99156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89A1-62F4-474D-BAB7-B5358908EEB8}" type="datetimeFigureOut">
              <a:rPr lang="en-AU" smtClean="0"/>
              <a:t>16/04/2022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87FB-C141-4506-91B1-672AACC482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6660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89A1-62F4-474D-BAB7-B5358908EEB8}" type="datetimeFigureOut">
              <a:rPr lang="en-AU" smtClean="0"/>
              <a:t>16/04/2022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87FB-C141-4506-91B1-672AACC482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6352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89A1-62F4-474D-BAB7-B5358908EEB8}" type="datetimeFigureOut">
              <a:rPr lang="en-AU" smtClean="0"/>
              <a:t>16/04/2022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87FB-C141-4506-91B1-672AACC482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7446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E89A1-62F4-474D-BAB7-B5358908EEB8}" type="datetimeFigureOut">
              <a:rPr lang="en-AU" smtClean="0"/>
              <a:t>16/04/2022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887FB-C141-4506-91B1-672AACC482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86444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圖表 13">
            <a:extLst>
              <a:ext uri="{FF2B5EF4-FFF2-40B4-BE49-F238E27FC236}">
                <a16:creationId xmlns:a16="http://schemas.microsoft.com/office/drawing/2014/main" id="{D8CAD75E-8411-475A-A8E4-0E7CB9CF5E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2732871"/>
              </p:ext>
            </p:extLst>
          </p:nvPr>
        </p:nvGraphicFramePr>
        <p:xfrm>
          <a:off x="290570" y="2616039"/>
          <a:ext cx="11562411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文字方塊 3">
            <a:extLst>
              <a:ext uri="{FF2B5EF4-FFF2-40B4-BE49-F238E27FC236}">
                <a16:creationId xmlns:a16="http://schemas.microsoft.com/office/drawing/2014/main" id="{C9F21004-EB07-4723-9F4B-1C0F7F5F36E5}"/>
              </a:ext>
            </a:extLst>
          </p:cNvPr>
          <p:cNvSpPr txBox="1"/>
          <p:nvPr/>
        </p:nvSpPr>
        <p:spPr>
          <a:xfrm>
            <a:off x="2626277" y="150939"/>
            <a:ext cx="6819173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dist"/>
            <a:r>
              <a:rPr lang="zh-TW" altLang="en-US" sz="32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電子化簽核系統里程碑報告</a:t>
            </a:r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565E3FC6-F816-4E61-A2D3-FBCBD844B0E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5281" b="34420"/>
          <a:stretch/>
        </p:blipFill>
        <p:spPr>
          <a:xfrm>
            <a:off x="207923" y="63210"/>
            <a:ext cx="2418354" cy="643557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E3258256-0B0B-4170-AD9D-B25BE8B50F74}"/>
              </a:ext>
            </a:extLst>
          </p:cNvPr>
          <p:cNvSpPr txBox="1"/>
          <p:nvPr/>
        </p:nvSpPr>
        <p:spPr>
          <a:xfrm>
            <a:off x="9875285" y="368213"/>
            <a:ext cx="2001867" cy="338554"/>
          </a:xfrm>
          <a:prstGeom prst="rect">
            <a:avLst/>
          </a:prstGeom>
          <a:solidFill>
            <a:srgbClr val="4A5A72"/>
          </a:solidFill>
        </p:spPr>
        <p:txBody>
          <a:bodyPr wrap="square" rtlCol="0">
            <a:spAutoFit/>
          </a:bodyPr>
          <a:lstStyle/>
          <a:p>
            <a:pPr algn="dist"/>
            <a:r>
              <a:rPr lang="zh-TW" altLang="en-US" sz="160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報告人：游振昌</a:t>
            </a:r>
          </a:p>
        </p:txBody>
      </p: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8814A884-4959-466F-9920-CD1E5B02FF4B}"/>
              </a:ext>
            </a:extLst>
          </p:cNvPr>
          <p:cNvCxnSpPr/>
          <p:nvPr/>
        </p:nvCxnSpPr>
        <p:spPr>
          <a:xfrm>
            <a:off x="207923" y="764662"/>
            <a:ext cx="11669229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表格 14">
            <a:extLst>
              <a:ext uri="{FF2B5EF4-FFF2-40B4-BE49-F238E27FC236}">
                <a16:creationId xmlns:a16="http://schemas.microsoft.com/office/drawing/2014/main" id="{C5D4CC79-62BB-49BF-AA79-4B2809C051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626523"/>
              </p:ext>
            </p:extLst>
          </p:nvPr>
        </p:nvGraphicFramePr>
        <p:xfrm>
          <a:off x="261386" y="859317"/>
          <a:ext cx="11591595" cy="14776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3804">
                  <a:extLst>
                    <a:ext uri="{9D8B030D-6E8A-4147-A177-3AD203B41FA5}">
                      <a16:colId xmlns:a16="http://schemas.microsoft.com/office/drawing/2014/main" val="3825860545"/>
                    </a:ext>
                  </a:extLst>
                </a:gridCol>
                <a:gridCol w="2102077">
                  <a:extLst>
                    <a:ext uri="{9D8B030D-6E8A-4147-A177-3AD203B41FA5}">
                      <a16:colId xmlns:a16="http://schemas.microsoft.com/office/drawing/2014/main" val="1668641749"/>
                    </a:ext>
                  </a:extLst>
                </a:gridCol>
                <a:gridCol w="5619009">
                  <a:extLst>
                    <a:ext uri="{9D8B030D-6E8A-4147-A177-3AD203B41FA5}">
                      <a16:colId xmlns:a16="http://schemas.microsoft.com/office/drawing/2014/main" val="3373799128"/>
                    </a:ext>
                  </a:extLst>
                </a:gridCol>
                <a:gridCol w="1656705">
                  <a:extLst>
                    <a:ext uri="{9D8B030D-6E8A-4147-A177-3AD203B41FA5}">
                      <a16:colId xmlns:a16="http://schemas.microsoft.com/office/drawing/2014/main" val="2318349417"/>
                    </a:ext>
                  </a:extLst>
                </a:gridCol>
              </a:tblGrid>
              <a:tr h="35072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2000" kern="1200" dirty="0">
                          <a:solidFill>
                            <a:schemeClr val="bg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專 案 目 的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B475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2000" kern="1200" dirty="0">
                          <a:solidFill>
                            <a:schemeClr val="bg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專 案 目 標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B475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kern="1200" dirty="0">
                          <a:solidFill>
                            <a:schemeClr val="bg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專 案 描 述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B475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2000" kern="1200" dirty="0">
                          <a:solidFill>
                            <a:schemeClr val="bg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+mn-cs"/>
                        </a:rPr>
                        <a:t>預計完工日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B475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066695"/>
                  </a:ext>
                </a:extLst>
              </a:tr>
              <a:tr h="939003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zh-TW" altLang="en-US" sz="1400" dirty="0">
                          <a:solidFill>
                            <a:schemeClr val="bg1"/>
                          </a:solidFill>
                          <a:latin typeface="華康黑體 Std W5" panose="020B0500000000000000" pitchFamily="34" charset="-120"/>
                          <a:ea typeface="華康黑體 Std W5" panose="020B0500000000000000" pitchFamily="34" charset="-120"/>
                        </a:rPr>
                        <a:t>讓各部門透過網頁進行</a:t>
                      </a:r>
                      <a:endParaRPr lang="en-US" altLang="zh-TW" sz="1400" dirty="0">
                        <a:solidFill>
                          <a:schemeClr val="bg1"/>
                        </a:solidFill>
                        <a:latin typeface="華康黑體 Std W5" panose="020B0500000000000000" pitchFamily="34" charset="-120"/>
                        <a:ea typeface="華康黑體 Std W5" panose="020B0500000000000000" pitchFamily="34" charset="-120"/>
                      </a:endParaRP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zh-TW" altLang="en-US" sz="1400" dirty="0">
                          <a:solidFill>
                            <a:schemeClr val="bg1"/>
                          </a:solidFill>
                          <a:latin typeface="華康黑體 Std W5" panose="020B0500000000000000" pitchFamily="34" charset="-120"/>
                          <a:ea typeface="華康黑體 Std W5" panose="020B0500000000000000" pitchFamily="34" charset="-120"/>
                        </a:rPr>
                        <a:t>電子化表單簽核</a:t>
                      </a:r>
                      <a:endParaRPr lang="en-US" altLang="zh-TW" sz="1400" dirty="0">
                        <a:solidFill>
                          <a:schemeClr val="bg1"/>
                        </a:solidFill>
                        <a:latin typeface="華康黑體 Std W5" panose="020B0500000000000000" pitchFamily="34" charset="-120"/>
                        <a:ea typeface="華康黑體 Std W5" panose="020B0500000000000000" pitchFamily="34" charset="-120"/>
                      </a:endParaRP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zh-TW" altLang="en-US" sz="1400" dirty="0">
                          <a:solidFill>
                            <a:schemeClr val="bg1"/>
                          </a:solidFill>
                          <a:latin typeface="華康黑體 Std W5" panose="020B0500000000000000" pitchFamily="34" charset="-120"/>
                          <a:ea typeface="華康黑體 Std W5" panose="020B0500000000000000" pitchFamily="34" charset="-120"/>
                        </a:rPr>
                        <a:t>並讓公司作業流程標準化</a:t>
                      </a:r>
                      <a:endParaRPr lang="en-US" altLang="zh-TW" sz="1400" dirty="0">
                        <a:solidFill>
                          <a:schemeClr val="bg1"/>
                        </a:solidFill>
                        <a:latin typeface="華康黑體 Std W5" panose="020B0500000000000000" pitchFamily="34" charset="-120"/>
                        <a:ea typeface="華康黑體 Std W5" panose="020B0500000000000000" pitchFamily="34" charset="-120"/>
                      </a:endParaRPr>
                    </a:p>
                    <a:p>
                      <a:pPr>
                        <a:lnSpc>
                          <a:spcPct val="120000"/>
                        </a:lnSpc>
                      </a:pPr>
                      <a:endParaRPr lang="zh-TW" altLang="en-US" sz="1400" dirty="0">
                        <a:solidFill>
                          <a:schemeClr val="bg1"/>
                        </a:solidFill>
                        <a:latin typeface="華康黑體 Std W5" panose="020B0500000000000000" pitchFamily="34" charset="-120"/>
                        <a:ea typeface="華康黑體 Std W5" panose="020B0500000000000000" pitchFamily="34" charset="-12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A5A72"/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-176213">
                        <a:lnSpc>
                          <a:spcPct val="120000"/>
                        </a:lnSpc>
                        <a:buAutoNum type="arabicPeriod"/>
                      </a:pPr>
                      <a:r>
                        <a:rPr lang="zh-TW" altLang="en-US" sz="1400" dirty="0">
                          <a:solidFill>
                            <a:schemeClr val="bg1"/>
                          </a:solidFill>
                          <a:latin typeface="華康黑體 Std W5" panose="020B0500000000000000" pitchFamily="34" charset="-120"/>
                          <a:ea typeface="華康黑體 Std W5" panose="020B0500000000000000" pitchFamily="34" charset="-120"/>
                        </a:rPr>
                        <a:t>預算控制</a:t>
                      </a:r>
                      <a:r>
                        <a:rPr lang="en-US" altLang="zh-TW" sz="1400" dirty="0">
                          <a:solidFill>
                            <a:schemeClr val="bg1"/>
                          </a:solidFill>
                          <a:latin typeface="華康黑體 Std W5" panose="020B0500000000000000" pitchFamily="34" charset="-120"/>
                          <a:ea typeface="華康黑體 Std W5" panose="020B0500000000000000" pitchFamily="34" charset="-120"/>
                        </a:rPr>
                        <a:t>100</a:t>
                      </a:r>
                      <a:r>
                        <a:rPr lang="zh-TW" altLang="en-US" sz="1400" dirty="0">
                          <a:solidFill>
                            <a:schemeClr val="bg1"/>
                          </a:solidFill>
                          <a:latin typeface="華康黑體 Std W5" panose="020B0500000000000000" pitchFamily="34" charset="-120"/>
                          <a:ea typeface="華康黑體 Std W5" panose="020B0500000000000000" pitchFamily="34" charset="-120"/>
                        </a:rPr>
                        <a:t>萬</a:t>
                      </a:r>
                      <a:endParaRPr lang="en-US" altLang="zh-TW" sz="1400" dirty="0">
                        <a:solidFill>
                          <a:schemeClr val="bg1"/>
                        </a:solidFill>
                        <a:latin typeface="華康黑體 Std W5" panose="020B0500000000000000" pitchFamily="34" charset="-120"/>
                        <a:ea typeface="華康黑體 Std W5" panose="020B0500000000000000" pitchFamily="34" charset="-120"/>
                      </a:endParaRPr>
                    </a:p>
                    <a:p>
                      <a:pPr marL="176213" indent="-176213">
                        <a:lnSpc>
                          <a:spcPct val="120000"/>
                        </a:lnSpc>
                        <a:buAutoNum type="arabicPeriod"/>
                      </a:pPr>
                      <a:r>
                        <a:rPr lang="en-US" altLang="zh-TW" sz="1400" dirty="0">
                          <a:solidFill>
                            <a:schemeClr val="bg1"/>
                          </a:solidFill>
                          <a:latin typeface="華康黑體 Std W5" panose="020B0500000000000000" pitchFamily="34" charset="-120"/>
                          <a:ea typeface="華康黑體 Std W5" panose="020B0500000000000000" pitchFamily="34" charset="-120"/>
                        </a:rPr>
                        <a:t>30</a:t>
                      </a:r>
                      <a:r>
                        <a:rPr lang="zh-TW" altLang="en-US" sz="1400" dirty="0">
                          <a:solidFill>
                            <a:schemeClr val="bg1"/>
                          </a:solidFill>
                          <a:latin typeface="華康黑體 Std W5" panose="020B0500000000000000" pitchFamily="34" charset="-120"/>
                          <a:ea typeface="華康黑體 Std W5" panose="020B0500000000000000" pitchFamily="34" charset="-120"/>
                        </a:rPr>
                        <a:t>位同仁們都會使用</a:t>
                      </a:r>
                      <a:br>
                        <a:rPr lang="en-US" altLang="zh-TW" sz="1400" dirty="0">
                          <a:solidFill>
                            <a:schemeClr val="bg1"/>
                          </a:solidFill>
                          <a:latin typeface="華康黑體 Std W5" panose="020B0500000000000000" pitchFamily="34" charset="-120"/>
                          <a:ea typeface="華康黑體 Std W5" panose="020B0500000000000000" pitchFamily="34" charset="-120"/>
                        </a:rPr>
                      </a:br>
                      <a:r>
                        <a:rPr lang="zh-TW" altLang="en-US" sz="1400" dirty="0">
                          <a:solidFill>
                            <a:schemeClr val="bg1"/>
                          </a:solidFill>
                          <a:latin typeface="華康黑體 Std W5" panose="020B0500000000000000" pitchFamily="34" charset="-120"/>
                          <a:ea typeface="華康黑體 Std W5" panose="020B0500000000000000" pitchFamily="34" charset="-120"/>
                        </a:rPr>
                        <a:t>電子簽核系統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A5A7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zh-TW" altLang="en-US" sz="1400" dirty="0">
                          <a:solidFill>
                            <a:schemeClr val="bg1"/>
                          </a:solidFill>
                          <a:latin typeface="華康黑體 Std W5" panose="020B0500000000000000" pitchFamily="34" charset="-120"/>
                          <a:ea typeface="華康黑體 Std W5" panose="020B0500000000000000" pitchFamily="34" charset="-120"/>
                        </a:rPr>
                        <a:t>協助各事業單位建立工作最佳的參考範本及範例，並有效地整合資訊系統逐步展現實務應用成果及績效，並獲得上層管理者及各事業單位主管對</a:t>
                      </a:r>
                      <a:r>
                        <a:rPr lang="en-US" altLang="zh-TW" sz="1400" dirty="0">
                          <a:solidFill>
                            <a:schemeClr val="bg1"/>
                          </a:solidFill>
                          <a:latin typeface="華康黑體 Std W5" panose="020B0500000000000000" pitchFamily="34" charset="-120"/>
                          <a:ea typeface="華康黑體 Std W5" panose="020B0500000000000000" pitchFamily="34" charset="-120"/>
                        </a:rPr>
                        <a:t>PMO</a:t>
                      </a:r>
                      <a:r>
                        <a:rPr lang="zh-TW" altLang="en-US" sz="1400" dirty="0">
                          <a:solidFill>
                            <a:schemeClr val="bg1"/>
                          </a:solidFill>
                          <a:latin typeface="華康黑體 Std W5" panose="020B0500000000000000" pitchFamily="34" charset="-120"/>
                          <a:ea typeface="華康黑體 Std W5" panose="020B0500000000000000" pitchFamily="34" charset="-120"/>
                        </a:rPr>
                        <a:t>業務推廣上更多實質的支持及協助。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A5A7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20000"/>
                        </a:lnSpc>
                      </a:pPr>
                      <a:r>
                        <a:rPr lang="en-US" altLang="zh-TW" sz="2400" b="0" kern="1200" dirty="0">
                          <a:solidFill>
                            <a:srgbClr val="FFC000"/>
                          </a:solidFill>
                          <a:latin typeface="Impact" panose="020B0806030902050204" pitchFamily="34" charset="0"/>
                          <a:ea typeface="+mn-ea"/>
                          <a:cs typeface="+mn-cs"/>
                        </a:rPr>
                        <a:t>2022.09.20</a:t>
                      </a:r>
                      <a:endParaRPr lang="zh-TW" altLang="en-US" sz="2400" b="0" kern="1200" dirty="0">
                        <a:solidFill>
                          <a:srgbClr val="FFC000"/>
                        </a:solidFill>
                        <a:latin typeface="Impact" panose="020B080603090205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A5A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793355"/>
                  </a:ext>
                </a:extLst>
              </a:tr>
            </a:tbl>
          </a:graphicData>
        </a:graphic>
      </p:graphicFrame>
      <p:sp>
        <p:nvSpPr>
          <p:cNvPr id="19" name="文字方塊 18">
            <a:extLst>
              <a:ext uri="{FF2B5EF4-FFF2-40B4-BE49-F238E27FC236}">
                <a16:creationId xmlns:a16="http://schemas.microsoft.com/office/drawing/2014/main" id="{1765685A-299D-4CC5-B3DA-98804024AB6D}"/>
              </a:ext>
            </a:extLst>
          </p:cNvPr>
          <p:cNvSpPr txBox="1"/>
          <p:nvPr/>
        </p:nvSpPr>
        <p:spPr>
          <a:xfrm>
            <a:off x="4589385" y="2616039"/>
            <a:ext cx="3013230" cy="461665"/>
          </a:xfrm>
          <a:prstGeom prst="rect">
            <a:avLst/>
          </a:prstGeom>
          <a:solidFill>
            <a:srgbClr val="4A5A72"/>
          </a:solidFill>
          <a:ln w="38100">
            <a:solidFill>
              <a:srgbClr val="4A5A72"/>
            </a:solidFill>
          </a:ln>
        </p:spPr>
        <p:txBody>
          <a:bodyPr wrap="square" rtlCol="0">
            <a:spAutoFit/>
          </a:bodyPr>
          <a:lstStyle/>
          <a:p>
            <a:pPr algn="dist"/>
            <a:r>
              <a:rPr lang="zh-TW" altLang="en-US" sz="24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專案重大里程碑</a:t>
            </a:r>
          </a:p>
        </p:txBody>
      </p:sp>
    </p:spTree>
    <p:extLst>
      <p:ext uri="{BB962C8B-B14F-4D97-AF65-F5344CB8AC3E}">
        <p14:creationId xmlns:p14="http://schemas.microsoft.com/office/powerpoint/2010/main" val="3896869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4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Sub>
          <a:bldChart bld="category"/>
        </p:bldSub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386</TotalTime>
  <Words>110</Words>
  <Application>Microsoft Office PowerPoint</Application>
  <PresentationFormat>寬螢幕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Microsoft YaHei</vt:lpstr>
      <vt:lpstr>華康黑體 Std W5</vt:lpstr>
      <vt:lpstr>Arial</vt:lpstr>
      <vt:lpstr>Calibri</vt:lpstr>
      <vt:lpstr>Calibri Light</vt:lpstr>
      <vt:lpstr>Impact</vt:lpstr>
      <vt:lpstr>Office Theme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Swapnil Wale</dc:creator>
  <cp:lastModifiedBy>專案管理 輕鬆學</cp:lastModifiedBy>
  <cp:revision>38</cp:revision>
  <dcterms:created xsi:type="dcterms:W3CDTF">2015-06-21T09:10:17Z</dcterms:created>
  <dcterms:modified xsi:type="dcterms:W3CDTF">2022-04-16T11:47:05Z</dcterms:modified>
</cp:coreProperties>
</file>